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80" r:id="rId1"/>
  </p:sldMasterIdLst>
  <p:notesMasterIdLst>
    <p:notesMasterId r:id="rId3"/>
  </p:notesMasterIdLst>
  <p:handoutMasterIdLst>
    <p:handoutMasterId r:id="rId4"/>
  </p:handoutMasterIdLst>
  <p:sldIdLst>
    <p:sldId id="311" r:id="rId2"/>
  </p:sldIdLst>
  <p:sldSz cx="10058400" cy="15544800"/>
  <p:notesSz cx="7010400" cy="92964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33" userDrawn="1">
          <p15:clr>
            <a:srgbClr val="A4A3A4"/>
          </p15:clr>
        </p15:guide>
        <p15:guide id="2" pos="211" userDrawn="1">
          <p15:clr>
            <a:srgbClr val="A4A3A4"/>
          </p15:clr>
        </p15:guide>
        <p15:guide id="3" orient="horz" pos="8595" userDrawn="1">
          <p15:clr>
            <a:srgbClr val="A4A3A4"/>
          </p15:clr>
        </p15:guide>
        <p15:guide id="5" pos="17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tum, TJ" initials="TT" lastIdx="4" clrIdx="0">
    <p:extLst>
      <p:ext uri="{19B8F6BF-5375-455C-9EA6-DF929625EA0E}">
        <p15:presenceInfo xmlns:p15="http://schemas.microsoft.com/office/powerpoint/2012/main" userId="Tatum, TJ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DC3"/>
    <a:srgbClr val="7F7F7F"/>
    <a:srgbClr val="5B9BD5"/>
    <a:srgbClr val="F7F7F7"/>
    <a:srgbClr val="EBF2F9"/>
    <a:srgbClr val="BAD2EB"/>
    <a:srgbClr val="75A5D8"/>
    <a:srgbClr val="003B6F"/>
    <a:srgbClr val="A29E9F"/>
    <a:srgbClr val="AFAE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90" autoAdjust="0"/>
    <p:restoredTop sz="95501" autoAdjust="0"/>
  </p:normalViewPr>
  <p:slideViewPr>
    <p:cSldViewPr snapToGrid="0" snapToObjects="1">
      <p:cViewPr varScale="1">
        <p:scale>
          <a:sx n="35" d="100"/>
          <a:sy n="35" d="100"/>
        </p:scale>
        <p:origin x="2502" y="72"/>
      </p:cViewPr>
      <p:guideLst>
        <p:guide orient="horz" pos="4533"/>
        <p:guide pos="211"/>
        <p:guide orient="horz" pos="8595"/>
        <p:guide pos="1716"/>
      </p:guideLst>
    </p:cSldViewPr>
  </p:slideViewPr>
  <p:outlineViewPr>
    <p:cViewPr>
      <p:scale>
        <a:sx n="85" d="100"/>
        <a:sy n="85" d="100"/>
      </p:scale>
      <p:origin x="0" y="-1720"/>
    </p:cViewPr>
  </p:outlin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110" d="100"/>
        <a:sy n="110" d="100"/>
      </p:scale>
      <p:origin x="0" y="-19296"/>
    </p:cViewPr>
  </p:sorterViewPr>
  <p:notesViewPr>
    <p:cSldViewPr snapToGrid="0" snapToObjects="1">
      <p:cViewPr varScale="1">
        <p:scale>
          <a:sx n="64" d="100"/>
          <a:sy n="64" d="100"/>
        </p:scale>
        <p:origin x="308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tags" Target="tags/tag1.xml"/><Relationship Id="rId10" Type="http://schemas.openxmlformats.org/officeDocument/2006/relationships/tableStyles" Target="tableStyles.xml"/><Relationship Id="rId4" Type="http://schemas.openxmlformats.org/officeDocument/2006/relationships/handoutMaster" Target="handoutMasters/handoutMaster1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52" tIns="46576" rIns="93152" bIns="46576" rtlCol="0"/>
          <a:lstStyle>
            <a:lvl1pPr algn="l">
              <a:defRPr sz="1300"/>
            </a:lvl1pPr>
          </a:lstStyle>
          <a:p>
            <a:endParaRPr lang="en-US" dirty="0">
              <a:latin typeface="Century Gothic Regular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7" y="1"/>
            <a:ext cx="3037840" cy="466434"/>
          </a:xfrm>
          <a:prstGeom prst="rect">
            <a:avLst/>
          </a:prstGeom>
        </p:spPr>
        <p:txBody>
          <a:bodyPr vert="horz" lIns="93152" tIns="46576" rIns="93152" bIns="46576" rtlCol="0"/>
          <a:lstStyle>
            <a:lvl1pPr algn="r">
              <a:defRPr sz="1300"/>
            </a:lvl1pPr>
          </a:lstStyle>
          <a:p>
            <a:fld id="{7F20AE65-C0BD-C04E-BCC7-34DDD4896FED}" type="datetimeFigureOut">
              <a:rPr lang="en-US" smtClean="0">
                <a:latin typeface="Century Gothic Regular" charset="0"/>
              </a:rPr>
              <a:t>3/10/2018</a:t>
            </a:fld>
            <a:endParaRPr lang="en-US" dirty="0">
              <a:latin typeface="Century Gothic Regular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70"/>
            <a:ext cx="3037840" cy="466433"/>
          </a:xfrm>
          <a:prstGeom prst="rect">
            <a:avLst/>
          </a:prstGeom>
        </p:spPr>
        <p:txBody>
          <a:bodyPr vert="horz" lIns="93152" tIns="46576" rIns="93152" bIns="46576" rtlCol="0" anchor="b"/>
          <a:lstStyle>
            <a:lvl1pPr algn="l">
              <a:defRPr sz="1300"/>
            </a:lvl1pPr>
          </a:lstStyle>
          <a:p>
            <a:endParaRPr lang="en-US" dirty="0">
              <a:latin typeface="Century Gothic Regular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7" y="8829970"/>
            <a:ext cx="3037840" cy="466433"/>
          </a:xfrm>
          <a:prstGeom prst="rect">
            <a:avLst/>
          </a:prstGeom>
        </p:spPr>
        <p:txBody>
          <a:bodyPr vert="horz" lIns="93152" tIns="46576" rIns="93152" bIns="46576" rtlCol="0" anchor="b"/>
          <a:lstStyle>
            <a:lvl1pPr algn="r">
              <a:defRPr sz="1300"/>
            </a:lvl1pPr>
          </a:lstStyle>
          <a:p>
            <a:fld id="{415F9211-E84E-4B46-ADD2-E1521CC01A7B}" type="slidenum">
              <a:rPr lang="en-US" smtClean="0">
                <a:latin typeface="Century Gothic Regular" charset="0"/>
              </a:rPr>
              <a:t>‹#›</a:t>
            </a:fld>
            <a:endParaRPr lang="en-US" dirty="0">
              <a:latin typeface="Century Gothic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2582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52" tIns="46576" rIns="93152" bIns="46576" rtlCol="0"/>
          <a:lstStyle>
            <a:lvl1pPr algn="l">
              <a:defRPr sz="1300" b="0" i="0">
                <a:latin typeface="Century Gothic Regular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1"/>
            <a:ext cx="3037840" cy="466434"/>
          </a:xfrm>
          <a:prstGeom prst="rect">
            <a:avLst/>
          </a:prstGeom>
        </p:spPr>
        <p:txBody>
          <a:bodyPr vert="horz" lIns="93152" tIns="46576" rIns="93152" bIns="46576" rtlCol="0"/>
          <a:lstStyle>
            <a:lvl1pPr algn="r">
              <a:defRPr sz="1300" b="0" i="0">
                <a:latin typeface="Century Gothic Regular" charset="0"/>
              </a:defRPr>
            </a:lvl1pPr>
          </a:lstStyle>
          <a:p>
            <a:fld id="{C54110DD-82DE-034E-B7F0-0CD66E06BFCA}" type="datetimeFigureOut">
              <a:rPr lang="en-US" smtClean="0"/>
              <a:pPr/>
              <a:t>3/10/2018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90788" y="1162050"/>
            <a:ext cx="20288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2" tIns="46576" rIns="93152" bIns="4657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4"/>
            <a:ext cx="5608320" cy="3660458"/>
          </a:xfrm>
          <a:prstGeom prst="rect">
            <a:avLst/>
          </a:prstGeom>
        </p:spPr>
        <p:txBody>
          <a:bodyPr vert="horz" lIns="93152" tIns="46576" rIns="93152" bIns="46576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0"/>
            <a:ext cx="3037840" cy="466433"/>
          </a:xfrm>
          <a:prstGeom prst="rect">
            <a:avLst/>
          </a:prstGeom>
        </p:spPr>
        <p:txBody>
          <a:bodyPr vert="horz" lIns="93152" tIns="46576" rIns="93152" bIns="46576" rtlCol="0" anchor="b"/>
          <a:lstStyle>
            <a:lvl1pPr algn="l">
              <a:defRPr sz="1300" b="0" i="0">
                <a:latin typeface="Century Gothic Regular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829970"/>
            <a:ext cx="3037840" cy="466433"/>
          </a:xfrm>
          <a:prstGeom prst="rect">
            <a:avLst/>
          </a:prstGeom>
        </p:spPr>
        <p:txBody>
          <a:bodyPr vert="horz" lIns="93152" tIns="46576" rIns="93152" bIns="46576" rtlCol="0" anchor="b"/>
          <a:lstStyle>
            <a:lvl1pPr algn="r">
              <a:defRPr sz="1300" b="0" i="0">
                <a:latin typeface="Century Gothic Regular" charset="0"/>
              </a:defRPr>
            </a:lvl1pPr>
          </a:lstStyle>
          <a:p>
            <a:fld id="{A693996D-7F97-6B49-9E54-15ACC6F413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4967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entury Gothic Regular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entury Gothic Regular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entury Gothic Regular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entury Gothic Regular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entury Gothic Regular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544023"/>
            <a:ext cx="8549640" cy="5411893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8164619"/>
            <a:ext cx="7543800" cy="3753061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918877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080768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827617"/>
            <a:ext cx="2168843" cy="131734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827617"/>
            <a:ext cx="6380798" cy="131734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039565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20909664"/>
              </p:ext>
            </p:extLst>
          </p:nvPr>
        </p:nvGraphicFramePr>
        <p:xfrm>
          <a:off x="1749" y="4802"/>
          <a:ext cx="1746" cy="4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32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49" y="4802"/>
                        <a:ext cx="1746" cy="47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6728995"/>
      </p:ext>
    </p:extLst>
  </p:cSld>
  <p:clrMapOvr>
    <a:masterClrMapping/>
  </p:clrMapOvr>
  <p:hf sldNum="0" hdr="0" dt="0"/>
  <p:extLst mod="1">
    <p:ext uri="{DCECCB84-F9BA-43D5-87BE-67443E8EF086}">
      <p15:sldGuideLst xmlns:p15="http://schemas.microsoft.com/office/powerpoint/2012/main">
        <p15:guide id="1" orient="horz" pos="834">
          <p15:clr>
            <a:srgbClr val="FBAE40"/>
          </p15:clr>
        </p15:guide>
        <p15:guide id="2" pos="316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0058400" cy="1554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3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2357438" y="1177685"/>
            <a:ext cx="2043113" cy="2130213"/>
          </a:xfrm>
          <a:prstGeom prst="rect">
            <a:avLst/>
          </a:prstGeom>
          <a:solidFill>
            <a:srgbClr val="0055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30" dirty="0">
                <a:solidFill>
                  <a:prstClr val="white"/>
                </a:solidFill>
              </a:rPr>
              <a:t>0 85 129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2357438" y="3982147"/>
            <a:ext cx="2043113" cy="2130213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30" dirty="0">
                <a:solidFill>
                  <a:prstClr val="white"/>
                </a:solidFill>
              </a:rPr>
              <a:t>127 127 127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57438" y="6786609"/>
            <a:ext cx="2043113" cy="213021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30" dirty="0">
                <a:solidFill>
                  <a:prstClr val="white"/>
                </a:solidFill>
              </a:rPr>
              <a:t>255 0 0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2357438" y="9591074"/>
            <a:ext cx="2043113" cy="21302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30" dirty="0">
                <a:solidFill>
                  <a:prstClr val="white"/>
                </a:solidFill>
              </a:rPr>
              <a:t>95 155 213</a:t>
            </a:r>
            <a:br>
              <a:rPr lang="en-US" sz="1530" dirty="0">
                <a:solidFill>
                  <a:prstClr val="white"/>
                </a:solidFill>
              </a:rPr>
            </a:br>
            <a:r>
              <a:rPr lang="en-US" sz="1530" dirty="0">
                <a:solidFill>
                  <a:prstClr val="white"/>
                </a:solidFill>
              </a:rPr>
              <a:t>(80% Trans)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2357439" y="12529227"/>
            <a:ext cx="2043113" cy="2130213"/>
          </a:xfrm>
          <a:prstGeom prst="rect">
            <a:avLst/>
          </a:prstGeom>
          <a:solidFill>
            <a:srgbClr val="FF9B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30" dirty="0">
                <a:solidFill>
                  <a:prstClr val="white"/>
                </a:solidFill>
              </a:rPr>
              <a:t>255</a:t>
            </a:r>
            <a:r>
              <a:rPr lang="en-US" sz="1530" baseline="0" dirty="0">
                <a:solidFill>
                  <a:prstClr val="white"/>
                </a:solidFill>
              </a:rPr>
              <a:t> 155 155</a:t>
            </a:r>
            <a:endParaRPr lang="en-US" sz="153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9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173641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3875409"/>
            <a:ext cx="8675370" cy="6466204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10402786"/>
            <a:ext cx="8675370" cy="3400424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481361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4138083"/>
            <a:ext cx="4274820" cy="98630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4138083"/>
            <a:ext cx="4274820" cy="98630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532334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827620"/>
            <a:ext cx="8675370" cy="30046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3810636"/>
            <a:ext cx="4255174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5678170"/>
            <a:ext cx="4255174" cy="83517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3810636"/>
            <a:ext cx="4276130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5678170"/>
            <a:ext cx="4276130" cy="83517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810087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448709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351103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2238167"/>
            <a:ext cx="5092065" cy="11046883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79132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2238167"/>
            <a:ext cx="5092065" cy="11046883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697986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827620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3/10/2018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3930655238"/>
              </p:ext>
            </p:extLst>
          </p:nvPr>
        </p:nvGraphicFramePr>
        <p:xfrm>
          <a:off x="1749" y="4802"/>
          <a:ext cx="1746" cy="4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08" name="think-cell Slide" r:id="rId17" imgW="360" imgH="359" progId="TCLayout.ActiveDocument.1">
                  <p:embed/>
                </p:oleObj>
              </mc:Choice>
              <mc:Fallback>
                <p:oleObj name="think-cell Slide" r:id="rId17" imgW="360" imgH="35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749" y="4802"/>
                        <a:ext cx="1746" cy="47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529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45" r:id="rId13"/>
  </p:sldLayoutIdLst>
  <p:hf sldNum="0" hdr="0" dt="0"/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g"/><Relationship Id="rId18" Type="http://schemas.openxmlformats.org/officeDocument/2006/relationships/image" Target="../media/image19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jpg"/><Relationship Id="rId2" Type="http://schemas.openxmlformats.org/officeDocument/2006/relationships/image" Target="../media/image3.png"/><Relationship Id="rId16" Type="http://schemas.openxmlformats.org/officeDocument/2006/relationships/image" Target="../media/image17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jp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/>
          <p:cNvSpPr/>
          <p:nvPr/>
        </p:nvSpPr>
        <p:spPr>
          <a:xfrm>
            <a:off x="413425" y="3996417"/>
            <a:ext cx="9244584" cy="1121340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3541530" y="4868613"/>
            <a:ext cx="2550526" cy="1300356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US" sz="9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RICHARD HEO</a:t>
            </a:r>
          </a:p>
          <a:p>
            <a:pPr>
              <a:spcAft>
                <a:spcPts val="300"/>
              </a:spcAft>
            </a:pPr>
            <a:r>
              <a:rPr lang="en-US" sz="95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North, Central &amp; South America </a:t>
            </a:r>
          </a:p>
          <a:p>
            <a:pPr marL="137160" indent="-13716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Seasoned executive with extensive sales and operations experience</a:t>
            </a:r>
          </a:p>
          <a:p>
            <a:pPr marL="137160" indent="-13716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Led CB&amp;I’s Fabrication Services business</a:t>
            </a:r>
          </a:p>
          <a:p>
            <a:pPr marL="137160" indent="-13716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Previous leadership roles and responsibilities include technology sales and operational oversight for project and construction management, fabrication </a:t>
            </a:r>
            <a:r>
              <a:rPr lang="en-US" sz="7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shops </a:t>
            </a:r>
            <a:r>
              <a:rPr lang="en-US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and specialty engineered products </a:t>
            </a:r>
          </a:p>
        </p:txBody>
      </p:sp>
      <p:cxnSp>
        <p:nvCxnSpPr>
          <p:cNvPr id="98" name="Straight Connector 97"/>
          <p:cNvCxnSpPr/>
          <p:nvPr/>
        </p:nvCxnSpPr>
        <p:spPr>
          <a:xfrm>
            <a:off x="3623176" y="4857680"/>
            <a:ext cx="2468880" cy="0"/>
          </a:xfrm>
          <a:prstGeom prst="line">
            <a:avLst/>
          </a:prstGeom>
          <a:ln w="28575" cap="rnd">
            <a:solidFill>
              <a:srgbClr val="017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3702867" y="12655661"/>
            <a:ext cx="5861943" cy="2473028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" y="-1036"/>
            <a:ext cx="8915402" cy="1333500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 119"/>
          <p:cNvSpPr/>
          <p:nvPr/>
        </p:nvSpPr>
        <p:spPr>
          <a:xfrm>
            <a:off x="7006388" y="-1036"/>
            <a:ext cx="1909013" cy="1333500"/>
          </a:xfrm>
          <a:custGeom>
            <a:avLst/>
            <a:gdLst>
              <a:gd name="connsiteX0" fmla="*/ 99949 w 2308535"/>
              <a:gd name="connsiteY0" fmla="*/ 0 h 1333500"/>
              <a:gd name="connsiteX1" fmla="*/ 2308535 w 2308535"/>
              <a:gd name="connsiteY1" fmla="*/ 0 h 1333500"/>
              <a:gd name="connsiteX2" fmla="*/ 2308535 w 2308535"/>
              <a:gd name="connsiteY2" fmla="*/ 1333500 h 1333500"/>
              <a:gd name="connsiteX3" fmla="*/ 193618 w 2308535"/>
              <a:gd name="connsiteY3" fmla="*/ 1333500 h 1333500"/>
              <a:gd name="connsiteX4" fmla="*/ 129160 w 2308535"/>
              <a:gd name="connsiteY4" fmla="*/ 1199694 h 1333500"/>
              <a:gd name="connsiteX5" fmla="*/ 0 w 2308535"/>
              <a:gd name="connsiteY5" fmla="*/ 559942 h 1333500"/>
              <a:gd name="connsiteX6" fmla="*/ 73892 w 2308535"/>
              <a:gd name="connsiteY6" fmla="*/ 71194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8535" h="1333500">
                <a:moveTo>
                  <a:pt x="99949" y="0"/>
                </a:moveTo>
                <a:lnTo>
                  <a:pt x="2308535" y="0"/>
                </a:lnTo>
                <a:lnTo>
                  <a:pt x="2308535" y="1333500"/>
                </a:lnTo>
                <a:lnTo>
                  <a:pt x="193618" y="1333500"/>
                </a:lnTo>
                <a:lnTo>
                  <a:pt x="129160" y="1199694"/>
                </a:lnTo>
                <a:cubicBezTo>
                  <a:pt x="45991" y="1003060"/>
                  <a:pt x="0" y="786872"/>
                  <a:pt x="0" y="559942"/>
                </a:cubicBezTo>
                <a:cubicBezTo>
                  <a:pt x="0" y="389745"/>
                  <a:pt x="25870" y="225590"/>
                  <a:pt x="73892" y="71194"/>
                </a:cubicBezTo>
                <a:close/>
              </a:path>
            </a:pathLst>
          </a:custGeom>
          <a:solidFill>
            <a:srgbClr val="BAD2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>
            <a:off x="7128688" y="-1036"/>
            <a:ext cx="1786711" cy="1333500"/>
          </a:xfrm>
          <a:custGeom>
            <a:avLst/>
            <a:gdLst>
              <a:gd name="connsiteX0" fmla="*/ 99949 w 2308535"/>
              <a:gd name="connsiteY0" fmla="*/ 0 h 1333500"/>
              <a:gd name="connsiteX1" fmla="*/ 2308535 w 2308535"/>
              <a:gd name="connsiteY1" fmla="*/ 0 h 1333500"/>
              <a:gd name="connsiteX2" fmla="*/ 2308535 w 2308535"/>
              <a:gd name="connsiteY2" fmla="*/ 1333500 h 1333500"/>
              <a:gd name="connsiteX3" fmla="*/ 193618 w 2308535"/>
              <a:gd name="connsiteY3" fmla="*/ 1333500 h 1333500"/>
              <a:gd name="connsiteX4" fmla="*/ 129160 w 2308535"/>
              <a:gd name="connsiteY4" fmla="*/ 1199694 h 1333500"/>
              <a:gd name="connsiteX5" fmla="*/ 0 w 2308535"/>
              <a:gd name="connsiteY5" fmla="*/ 559942 h 1333500"/>
              <a:gd name="connsiteX6" fmla="*/ 73892 w 2308535"/>
              <a:gd name="connsiteY6" fmla="*/ 71194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8535" h="1333500">
                <a:moveTo>
                  <a:pt x="99949" y="0"/>
                </a:moveTo>
                <a:lnTo>
                  <a:pt x="2308535" y="0"/>
                </a:lnTo>
                <a:lnTo>
                  <a:pt x="2308535" y="1333500"/>
                </a:lnTo>
                <a:lnTo>
                  <a:pt x="193618" y="1333500"/>
                </a:lnTo>
                <a:lnTo>
                  <a:pt x="129160" y="1199694"/>
                </a:lnTo>
                <a:cubicBezTo>
                  <a:pt x="45991" y="1003060"/>
                  <a:pt x="0" y="786872"/>
                  <a:pt x="0" y="559942"/>
                </a:cubicBezTo>
                <a:cubicBezTo>
                  <a:pt x="0" y="389745"/>
                  <a:pt x="25870" y="225590"/>
                  <a:pt x="73892" y="711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0" y="-1037"/>
            <a:ext cx="10058400" cy="15545837"/>
          </a:xfrm>
          <a:prstGeom prst="rect">
            <a:avLst/>
          </a:prstGeom>
          <a:noFill/>
          <a:ln w="3810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5" name="Picture 1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777" y="12741553"/>
            <a:ext cx="4666943" cy="2299896"/>
          </a:xfrm>
          <a:prstGeom prst="rect">
            <a:avLst/>
          </a:prstGeom>
          <a:ln>
            <a:noFill/>
          </a:ln>
        </p:spPr>
      </p:pic>
      <p:sp>
        <p:nvSpPr>
          <p:cNvPr id="31" name="Rectangle 30"/>
          <p:cNvSpPr/>
          <p:nvPr/>
        </p:nvSpPr>
        <p:spPr>
          <a:xfrm>
            <a:off x="413425" y="2414947"/>
            <a:ext cx="9244584" cy="1510463"/>
          </a:xfrm>
          <a:prstGeom prst="rect">
            <a:avLst/>
          </a:prstGeom>
          <a:solidFill>
            <a:srgbClr val="EB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0038" y="78092"/>
            <a:ext cx="6107201" cy="124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Look 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</a:t>
            </a:r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nside </a:t>
            </a:r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</a:t>
            </a:r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ur Future Together: </a:t>
            </a:r>
          </a:p>
          <a:p>
            <a:pPr>
              <a:lnSpc>
                <a:spcPct val="11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Building 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 leadership team to drive </a:t>
            </a:r>
            <a:endParaRPr lang="en-US" sz="200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near-term 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value </a:t>
            </a:r>
            <a:r>
              <a:rPr 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and long-term </a:t>
            </a: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growth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0039" y="1750593"/>
            <a:ext cx="6621554" cy="46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2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Comprised of </a:t>
            </a:r>
            <a:r>
              <a:rPr lang="en-US" sz="12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extraordinary talent </a:t>
            </a:r>
            <a:r>
              <a:rPr lang="en-US" sz="122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from both McDermott and CB&amp;I, as well as the wider energy industry, the global leadership team will include: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0038" y="1443362"/>
            <a:ext cx="5707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THE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EXECUTIVE LEADERSHIP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TEAM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80607" y="2548215"/>
            <a:ext cx="7463178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DAVID DICKSON</a:t>
            </a:r>
          </a:p>
          <a:p>
            <a:pPr>
              <a:spcAft>
                <a:spcPts val="200"/>
              </a:spcAft>
            </a:pPr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President &amp; </a:t>
            </a:r>
            <a:r>
              <a:rPr 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Chief Executive Officer</a:t>
            </a: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Nearly 30 years’ experience in the </a:t>
            </a:r>
            <a:r>
              <a:rPr 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oilfield 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engineering and construction industry, holding management positions in market development, project management, engineering and construction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Oversees the strategic direction of McDermott, including </a:t>
            </a:r>
            <a:r>
              <a:rPr lang="en-US" sz="1000" dirty="0" smtClean="0">
                <a:latin typeface="Century Gothic" panose="020B0502020202020204" pitchFamily="34" charset="0"/>
              </a:rPr>
              <a:t>responsibility </a:t>
            </a:r>
            <a:r>
              <a:rPr lang="en-US" sz="1000" dirty="0">
                <a:latin typeface="Century Gothic" panose="020B0502020202020204" pitchFamily="34" charset="0"/>
              </a:rPr>
              <a:t>f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or the company’s international </a:t>
            </a:r>
            <a:r>
              <a:rPr 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growth</a:t>
            </a:r>
          </a:p>
          <a:p>
            <a:pPr marL="182880" indent="-182880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Previously 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spent 11 years with </a:t>
            </a:r>
            <a:r>
              <a:rPr lang="en-US" sz="1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Technip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S.A. and its subsidiaries, including as President of Technip U.S.A., Inc., with oversight for </a:t>
            </a:r>
            <a:r>
              <a:rPr 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the company’s North American 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o</a:t>
            </a:r>
            <a:r>
              <a:rPr 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perations</a:t>
            </a: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413425" y="2285940"/>
            <a:ext cx="9243461" cy="0"/>
          </a:xfrm>
          <a:prstGeom prst="line">
            <a:avLst/>
          </a:prstGeom>
          <a:ln w="3810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" t="3640" r="889" b="29693"/>
          <a:stretch/>
        </p:blipFill>
        <p:spPr>
          <a:xfrm>
            <a:off x="592794" y="2614632"/>
            <a:ext cx="1114408" cy="1114408"/>
          </a:xfrm>
          <a:prstGeom prst="ellipse">
            <a:avLst/>
          </a:prstGeom>
          <a:ln w="19050">
            <a:solidFill>
              <a:srgbClr val="017DC3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5" t="4664" b="31823"/>
          <a:stretch/>
        </p:blipFill>
        <p:spPr>
          <a:xfrm>
            <a:off x="638748" y="4097615"/>
            <a:ext cx="658368" cy="658368"/>
          </a:xfrm>
          <a:prstGeom prst="ellipse">
            <a:avLst/>
          </a:prstGeom>
          <a:ln w="19050">
            <a:solidFill>
              <a:srgbClr val="017DC3"/>
            </a:solidFill>
          </a:ln>
        </p:spPr>
      </p:pic>
      <p:sp>
        <p:nvSpPr>
          <p:cNvPr id="35" name="TextBox 34"/>
          <p:cNvSpPr txBox="1"/>
          <p:nvPr/>
        </p:nvSpPr>
        <p:spPr>
          <a:xfrm>
            <a:off x="536011" y="4878082"/>
            <a:ext cx="2550526" cy="1231106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US" sz="9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STUART SPENCE</a:t>
            </a:r>
          </a:p>
          <a:p>
            <a:pPr>
              <a:spcAft>
                <a:spcPts val="300"/>
              </a:spcAft>
            </a:pPr>
            <a:r>
              <a:rPr lang="en-US" sz="9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Chief Financial Officer</a:t>
            </a:r>
            <a:endParaRPr lang="en-US" sz="95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20+ years of financial and operational management experience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Responsible for financial and accounting operations, focused on sustainable, profitable growth and shareholder returns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Previously served </a:t>
            </a:r>
            <a:r>
              <a:rPr lang="en-US" sz="7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in senior management roles at Halliburton and other oilfield services companies</a:t>
            </a:r>
            <a:endParaRPr lang="en-US" sz="75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617657" y="4857680"/>
            <a:ext cx="2468880" cy="0"/>
          </a:xfrm>
          <a:prstGeom prst="line">
            <a:avLst/>
          </a:prstGeom>
          <a:ln w="28575" cap="rnd">
            <a:solidFill>
              <a:srgbClr val="017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8" b="27308"/>
          <a:stretch/>
        </p:blipFill>
        <p:spPr>
          <a:xfrm>
            <a:off x="3643794" y="10598348"/>
            <a:ext cx="658368" cy="658368"/>
          </a:xfrm>
          <a:prstGeom prst="ellipse">
            <a:avLst/>
          </a:prstGeom>
          <a:ln w="19050">
            <a:solidFill>
              <a:srgbClr val="017DC3"/>
            </a:solidFill>
          </a:ln>
        </p:spPr>
      </p:pic>
      <p:sp>
        <p:nvSpPr>
          <p:cNvPr id="45" name="TextBox 44"/>
          <p:cNvSpPr txBox="1"/>
          <p:nvPr/>
        </p:nvSpPr>
        <p:spPr>
          <a:xfrm>
            <a:off x="3541530" y="11366127"/>
            <a:ext cx="2533513" cy="1346522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US" sz="9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JOHN FREEMAN</a:t>
            </a:r>
          </a:p>
          <a:p>
            <a:pPr>
              <a:spcAft>
                <a:spcPts val="300"/>
              </a:spcAft>
            </a:pPr>
            <a:r>
              <a:rPr lang="en-US" sz="95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Legal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30+ years of legal experience both in the private and public sector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Before joining </a:t>
            </a:r>
            <a:r>
              <a:rPr lang="en-US" sz="7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McDermott, served </a:t>
            </a:r>
            <a:r>
              <a:rPr lang="en-US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as Special Advisor </a:t>
            </a:r>
            <a:r>
              <a:rPr lang="en-US" sz="7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for </a:t>
            </a:r>
            <a:r>
              <a:rPr lang="en-US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the Integration of Technip and FMC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Previously responsible for worldwide leadership of all legal and compliance </a:t>
            </a:r>
            <a:r>
              <a:rPr lang="en-US" sz="750" dirty="0">
                <a:latin typeface="Century Gothic" panose="020B0502020202020204" pitchFamily="34" charset="0"/>
              </a:rPr>
              <a:t>matters a</a:t>
            </a:r>
            <a:r>
              <a:rPr lang="en-US" sz="750" dirty="0" smtClean="0">
                <a:latin typeface="Century Gothic" panose="020B0502020202020204" pitchFamily="34" charset="0"/>
              </a:rPr>
              <a:t>t </a:t>
            </a:r>
            <a:r>
              <a:rPr lang="en-US" sz="750" dirty="0">
                <a:latin typeface="Century Gothic" panose="020B0502020202020204" pitchFamily="34" charset="0"/>
              </a:rPr>
              <a:t>Technip</a:t>
            </a:r>
            <a:r>
              <a:rPr lang="en-US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, based in Paris </a:t>
            </a:r>
          </a:p>
          <a:p>
            <a:endParaRPr lang="en-US" sz="75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3623466" y="11334177"/>
            <a:ext cx="2468880" cy="0"/>
          </a:xfrm>
          <a:prstGeom prst="line">
            <a:avLst/>
          </a:prstGeom>
          <a:ln w="28575" cap="rnd">
            <a:solidFill>
              <a:srgbClr val="017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" t="4426" b="31447"/>
          <a:stretch/>
        </p:blipFill>
        <p:spPr>
          <a:xfrm>
            <a:off x="638749" y="8389508"/>
            <a:ext cx="658368" cy="658368"/>
          </a:xfrm>
          <a:prstGeom prst="ellipse">
            <a:avLst/>
          </a:prstGeom>
          <a:ln w="19050">
            <a:solidFill>
              <a:srgbClr val="017DC3"/>
            </a:solidFill>
          </a:ln>
        </p:spPr>
      </p:pic>
      <p:sp>
        <p:nvSpPr>
          <p:cNvPr id="61" name="TextBox 60"/>
          <p:cNvSpPr txBox="1"/>
          <p:nvPr/>
        </p:nvSpPr>
        <p:spPr>
          <a:xfrm>
            <a:off x="536011" y="9147523"/>
            <a:ext cx="2550527" cy="1346522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US" sz="9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BRIAN MCLAUGHLIN</a:t>
            </a:r>
          </a:p>
          <a:p>
            <a:pPr>
              <a:spcAft>
                <a:spcPts val="300"/>
              </a:spcAft>
            </a:pPr>
            <a:r>
              <a:rPr lang="en-US" sz="95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Commercial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Experienced executive with international expertise in the oil and gas industry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Previously served as McDermott’s SVP, Commercial, and held multiple leadership </a:t>
            </a:r>
            <a:r>
              <a:rPr lang="en-US" sz="7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roles </a:t>
            </a:r>
            <a:r>
              <a:rPr lang="en-US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since joining the company in 2006 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Before joining McDermott, held roles with several companies throughout the Middle East and </a:t>
            </a:r>
            <a:r>
              <a:rPr lang="en-US" sz="7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US" sz="7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7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other </a:t>
            </a:r>
            <a:r>
              <a:rPr lang="en-US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countries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617658" y="9131982"/>
            <a:ext cx="2468880" cy="0"/>
          </a:xfrm>
          <a:prstGeom prst="line">
            <a:avLst/>
          </a:prstGeom>
          <a:ln w="28575" cap="rnd">
            <a:solidFill>
              <a:srgbClr val="017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6" name="Picture 1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6" b="28540"/>
          <a:stretch/>
        </p:blipFill>
        <p:spPr>
          <a:xfrm>
            <a:off x="6792449" y="8377785"/>
            <a:ext cx="658368" cy="658368"/>
          </a:xfrm>
          <a:prstGeom prst="ellipse">
            <a:avLst/>
          </a:prstGeom>
          <a:ln w="19050">
            <a:solidFill>
              <a:srgbClr val="017DC3"/>
            </a:solidFill>
          </a:ln>
        </p:spPr>
      </p:pic>
      <p:sp>
        <p:nvSpPr>
          <p:cNvPr id="66" name="TextBox 65"/>
          <p:cNvSpPr txBox="1"/>
          <p:nvPr/>
        </p:nvSpPr>
        <p:spPr>
          <a:xfrm>
            <a:off x="6685631" y="9143960"/>
            <a:ext cx="2544559" cy="1231106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US" sz="9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SCOTT MUNRO</a:t>
            </a:r>
          </a:p>
          <a:p>
            <a:pPr>
              <a:spcAft>
                <a:spcPts val="300"/>
              </a:spcAft>
            </a:pPr>
            <a:r>
              <a:rPr lang="en-US" sz="95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Corporate Development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Extensive international management experience in the oil and gas industry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Previously responsible for the growth and development of McDermott’s business across the Americas, Europe and </a:t>
            </a:r>
            <a:r>
              <a:rPr lang="en-US" sz="7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Africa</a:t>
            </a:r>
            <a:endParaRPr lang="en-US" sz="75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7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Experience at oil </a:t>
            </a:r>
            <a:r>
              <a:rPr lang="en-US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and gas companies in the UK, </a:t>
            </a:r>
            <a:r>
              <a:rPr lang="en-US" sz="7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U.S., </a:t>
            </a:r>
            <a:r>
              <a:rPr lang="en-US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Canada, Brazil and France</a:t>
            </a:r>
          </a:p>
        </p:txBody>
      </p:sp>
      <p:cxnSp>
        <p:nvCxnSpPr>
          <p:cNvPr id="67" name="Straight Connector 66"/>
          <p:cNvCxnSpPr/>
          <p:nvPr/>
        </p:nvCxnSpPr>
        <p:spPr>
          <a:xfrm>
            <a:off x="6761311" y="9131982"/>
            <a:ext cx="2468880" cy="0"/>
          </a:xfrm>
          <a:prstGeom prst="line">
            <a:avLst/>
          </a:prstGeom>
          <a:ln w="28575" cap="rnd">
            <a:solidFill>
              <a:srgbClr val="017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536011" y="13386138"/>
            <a:ext cx="2550526" cy="1346522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US" sz="9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TONY BROWN</a:t>
            </a:r>
          </a:p>
          <a:p>
            <a:pPr>
              <a:spcAft>
                <a:spcPts val="300"/>
              </a:spcAft>
            </a:pPr>
            <a:r>
              <a:rPr lang="en-US" sz="95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Integration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Accomplished executive who has served in senior legal, sales and strategy roles  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Previously led Strategy for McDermott and is currently integration planning lead for McDermott’s combination with CB&amp;I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Career with McDermott includes leading global </a:t>
            </a:r>
            <a:r>
              <a:rPr lang="en-US" sz="7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initiatives </a:t>
            </a:r>
            <a:r>
              <a:rPr lang="en-US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and strengthening </a:t>
            </a:r>
            <a:r>
              <a:rPr lang="en-US" sz="7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relationships </a:t>
            </a:r>
            <a:br>
              <a:rPr lang="en-US" sz="7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7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with </a:t>
            </a:r>
            <a:r>
              <a:rPr lang="en-US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customers</a:t>
            </a:r>
          </a:p>
        </p:txBody>
      </p:sp>
      <p:cxnSp>
        <p:nvCxnSpPr>
          <p:cNvPr id="80" name="Straight Connector 79"/>
          <p:cNvCxnSpPr/>
          <p:nvPr/>
        </p:nvCxnSpPr>
        <p:spPr>
          <a:xfrm>
            <a:off x="617657" y="13369510"/>
            <a:ext cx="2468880" cy="0"/>
          </a:xfrm>
          <a:prstGeom prst="line">
            <a:avLst/>
          </a:prstGeom>
          <a:ln w="28575" cap="rnd">
            <a:solidFill>
              <a:srgbClr val="017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0" b="28686"/>
          <a:stretch/>
        </p:blipFill>
        <p:spPr>
          <a:xfrm>
            <a:off x="638275" y="6265741"/>
            <a:ext cx="658368" cy="658368"/>
          </a:xfrm>
          <a:prstGeom prst="ellipse">
            <a:avLst/>
          </a:prstGeom>
          <a:ln w="19050">
            <a:solidFill>
              <a:srgbClr val="017DC3"/>
            </a:solidFill>
          </a:ln>
        </p:spPr>
      </p:pic>
      <p:sp>
        <p:nvSpPr>
          <p:cNvPr id="81" name="TextBox 80"/>
          <p:cNvSpPr txBox="1"/>
          <p:nvPr/>
        </p:nvSpPr>
        <p:spPr>
          <a:xfrm>
            <a:off x="536011" y="7045698"/>
            <a:ext cx="2575283" cy="1346522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US" sz="9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IAN PRESCOTT</a:t>
            </a:r>
          </a:p>
          <a:p>
            <a:pPr>
              <a:spcAft>
                <a:spcPts val="300"/>
              </a:spcAft>
            </a:pPr>
            <a:r>
              <a:rPr lang="en-US" sz="95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Asia Pacific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75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28+ years of experience of extensive operational, marketing and business unit responsibilities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Previously VP, Asia at McDermott and member of the company’s Executive Committee 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Previously held top leadership positions at SNC-Lavalin and Global Process Systems  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endParaRPr lang="en-US" sz="75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marL="137160" indent="-137160">
              <a:buFont typeface="Arial" panose="020B0604020202020204" pitchFamily="34" charset="0"/>
              <a:buChar char="•"/>
            </a:pPr>
            <a:endParaRPr lang="en-US" sz="75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>
            <a:off x="617947" y="7018694"/>
            <a:ext cx="2468880" cy="0"/>
          </a:xfrm>
          <a:prstGeom prst="line">
            <a:avLst/>
          </a:prstGeom>
          <a:ln w="28575" cap="rnd">
            <a:solidFill>
              <a:srgbClr val="017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" name="Picture 1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t="4413" b="29778"/>
          <a:stretch/>
        </p:blipFill>
        <p:spPr>
          <a:xfrm>
            <a:off x="3643793" y="6265741"/>
            <a:ext cx="658368" cy="658368"/>
          </a:xfrm>
          <a:prstGeom prst="ellipse">
            <a:avLst/>
          </a:prstGeom>
          <a:solidFill>
            <a:srgbClr val="A29E9F"/>
          </a:solidFill>
          <a:ln w="19050">
            <a:solidFill>
              <a:srgbClr val="017DC3"/>
            </a:solidFill>
          </a:ln>
        </p:spPr>
      </p:pic>
      <p:sp>
        <p:nvSpPr>
          <p:cNvPr id="99" name="TextBox 98"/>
          <p:cNvSpPr txBox="1"/>
          <p:nvPr/>
        </p:nvSpPr>
        <p:spPr>
          <a:xfrm>
            <a:off x="3541530" y="7041702"/>
            <a:ext cx="2533513" cy="1346522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US" sz="9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LINH AUSTIN</a:t>
            </a:r>
          </a:p>
          <a:p>
            <a:pPr>
              <a:spcAft>
                <a:spcPts val="300"/>
              </a:spcAft>
            </a:pPr>
            <a:r>
              <a:rPr lang="en-US" sz="95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Middle East &amp; North Africa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20+ years of progressive experience in directing oil and gas projects, strategy, </a:t>
            </a:r>
            <a:r>
              <a:rPr lang="en-US" sz="750" dirty="0" smtClean="0">
                <a:latin typeface="Century Gothic" panose="020B0502020202020204" pitchFamily="34" charset="0"/>
              </a:rPr>
              <a:t>P&amp;L </a:t>
            </a:r>
            <a:r>
              <a:rPr lang="en-US" sz="750" dirty="0">
                <a:latin typeface="Century Gothic" panose="020B0502020202020204" pitchFamily="34" charset="0"/>
              </a:rPr>
              <a:t>and </a:t>
            </a:r>
            <a:r>
              <a:rPr lang="en-US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change management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Previously VP, Middle East and Caspian for McDermott after joining the company in 2015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75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Prior to joining McDermott, served as Senior Advisor to the </a:t>
            </a:r>
            <a:r>
              <a:rPr lang="en-US" sz="750" spc="-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leadership </a:t>
            </a:r>
            <a:r>
              <a:rPr lang="en-US" sz="75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of ADMA-OPCO in Abu </a:t>
            </a:r>
            <a:r>
              <a:rPr lang="en-US" sz="750" spc="-1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Dhabi</a:t>
            </a:r>
            <a:endParaRPr lang="en-US" sz="750" strike="sngStrike" spc="-1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137160" indent="-137160">
              <a:buFont typeface="Arial" panose="020B0604020202020204" pitchFamily="34" charset="0"/>
              <a:buChar char="•"/>
            </a:pPr>
            <a:endParaRPr lang="en-US" sz="750" spc="-1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>
            <a:off x="3623465" y="7018694"/>
            <a:ext cx="2468880" cy="0"/>
          </a:xfrm>
          <a:prstGeom prst="line">
            <a:avLst/>
          </a:prstGeom>
          <a:ln w="28575" cap="rnd">
            <a:solidFill>
              <a:srgbClr val="017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7" t="5327" b="29214"/>
          <a:stretch/>
        </p:blipFill>
        <p:spPr>
          <a:xfrm>
            <a:off x="3648348" y="8377785"/>
            <a:ext cx="658368" cy="658368"/>
          </a:xfrm>
          <a:prstGeom prst="ellipse">
            <a:avLst/>
          </a:prstGeom>
          <a:ln w="19050">
            <a:solidFill>
              <a:srgbClr val="017DC3"/>
            </a:solidFill>
          </a:ln>
        </p:spPr>
      </p:pic>
      <p:sp>
        <p:nvSpPr>
          <p:cNvPr id="102" name="TextBox 101"/>
          <p:cNvSpPr txBox="1"/>
          <p:nvPr/>
        </p:nvSpPr>
        <p:spPr>
          <a:xfrm>
            <a:off x="3541530" y="9149397"/>
            <a:ext cx="2544560" cy="111569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US" sz="9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JONATHAN KENNEFICK</a:t>
            </a:r>
          </a:p>
          <a:p>
            <a:pPr>
              <a:spcAft>
                <a:spcPts val="300"/>
              </a:spcAft>
            </a:pPr>
            <a:r>
              <a:rPr lang="en-US" sz="95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Project Execution &amp; Delivery 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20+ years of experience in offshore construction projects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Joined McDermott in 1992 and most recently served as SVP, Project Execution and Delivery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Experience leading projects both in </a:t>
            </a:r>
            <a:r>
              <a:rPr lang="en-US" sz="7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deepwater</a:t>
            </a:r>
            <a:r>
              <a:rPr lang="en-US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and shallow water infrastructure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3617210" y="9131982"/>
            <a:ext cx="2468880" cy="0"/>
          </a:xfrm>
          <a:prstGeom prst="line">
            <a:avLst/>
          </a:prstGeom>
          <a:ln w="28575" cap="rnd">
            <a:solidFill>
              <a:srgbClr val="017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7441875" y="236842"/>
            <a:ext cx="2301951" cy="924370"/>
            <a:chOff x="7916384" y="274339"/>
            <a:chExt cx="1809010" cy="72642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6384" y="274339"/>
              <a:ext cx="726429" cy="726425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3323" y="363460"/>
              <a:ext cx="762071" cy="495976"/>
            </a:xfrm>
            <a:prstGeom prst="rect">
              <a:avLst/>
            </a:prstGeom>
          </p:spPr>
        </p:pic>
      </p:grpSp>
      <p:sp>
        <p:nvSpPr>
          <p:cNvPr id="48" name="TextBox 47"/>
          <p:cNvSpPr txBox="1"/>
          <p:nvPr/>
        </p:nvSpPr>
        <p:spPr>
          <a:xfrm>
            <a:off x="536011" y="11366127"/>
            <a:ext cx="2544560" cy="1231106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US" sz="9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STEVE ALLEN</a:t>
            </a:r>
          </a:p>
          <a:p>
            <a:pPr>
              <a:spcAft>
                <a:spcPts val="300"/>
              </a:spcAft>
            </a:pPr>
            <a:r>
              <a:rPr lang="en-US" sz="9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Human Resources</a:t>
            </a:r>
            <a:endParaRPr lang="en-US" sz="95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25+ years of human resources experience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Leadership roles in compensation, benefits, talent acquisition, talent management and real estate management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Previously led HR functions at both </a:t>
            </a:r>
            <a:r>
              <a:rPr lang="en-US" sz="75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Technip</a:t>
            </a:r>
            <a:r>
              <a:rPr lang="en-US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 USA and Duke Energy 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endParaRPr lang="en-US" sz="75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611691" y="11334177"/>
            <a:ext cx="2468880" cy="0"/>
          </a:xfrm>
          <a:prstGeom prst="line">
            <a:avLst/>
          </a:prstGeom>
          <a:ln w="28575" cap="rnd">
            <a:solidFill>
              <a:srgbClr val="017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8" t="7247" r="8477" b="28037"/>
          <a:stretch/>
        </p:blipFill>
        <p:spPr>
          <a:xfrm>
            <a:off x="642829" y="10598348"/>
            <a:ext cx="658368" cy="658368"/>
          </a:xfrm>
          <a:prstGeom prst="ellipse">
            <a:avLst/>
          </a:prstGeom>
          <a:ln w="19050">
            <a:solidFill>
              <a:srgbClr val="017DC3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691221" y="12708981"/>
            <a:ext cx="1114953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3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We are Driving Energy Forward with Integrated End-to-End Solutions</a:t>
            </a:r>
            <a:r>
              <a:rPr lang="en-US" sz="135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endParaRPr lang="en-US" sz="135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685631" y="7037455"/>
            <a:ext cx="2713273" cy="100027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US" sz="95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DANIEL </a:t>
            </a:r>
            <a:r>
              <a:rPr lang="en-US" sz="9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MCCARTHY</a:t>
            </a:r>
          </a:p>
          <a:p>
            <a:pPr>
              <a:spcAft>
                <a:spcPts val="300"/>
              </a:spcAft>
            </a:pPr>
            <a:r>
              <a:rPr lang="en-US" sz="95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Technology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40+ years of experience in the energy industry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Previously led CB&amp;I’s Technology business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Leadership roles and responsibilities include process engineering and design, process licensing, global product marketing and management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6767567" y="7018694"/>
            <a:ext cx="2468880" cy="0"/>
          </a:xfrm>
          <a:prstGeom prst="line">
            <a:avLst/>
          </a:prstGeom>
          <a:ln w="28575" cap="rnd">
            <a:solidFill>
              <a:srgbClr val="017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8" b="28828"/>
          <a:stretch/>
        </p:blipFill>
        <p:spPr>
          <a:xfrm>
            <a:off x="6787895" y="6265741"/>
            <a:ext cx="658368" cy="658368"/>
          </a:xfrm>
          <a:prstGeom prst="ellipse">
            <a:avLst/>
          </a:prstGeom>
          <a:ln w="19050">
            <a:solidFill>
              <a:srgbClr val="017DC3"/>
            </a:solidFill>
          </a:ln>
        </p:spPr>
      </p:pic>
      <p:sp>
        <p:nvSpPr>
          <p:cNvPr id="125" name="TextBox 124"/>
          <p:cNvSpPr txBox="1"/>
          <p:nvPr/>
        </p:nvSpPr>
        <p:spPr>
          <a:xfrm>
            <a:off x="6685630" y="11363635"/>
            <a:ext cx="2789089" cy="1231106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US" sz="9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GENTRY BRANN</a:t>
            </a:r>
          </a:p>
          <a:p>
            <a:pPr>
              <a:spcAft>
                <a:spcPts val="300"/>
              </a:spcAft>
            </a:pPr>
            <a:r>
              <a:rPr lang="en-US" sz="95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Communications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75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25+ years’ experience in strategic communications, marketing, public affairs and investor relations 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Led global internal and external </a:t>
            </a:r>
            <a:r>
              <a:rPr lang="en-US" sz="75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communications </a:t>
            </a:r>
            <a:r>
              <a:rPr lang="en-US" sz="75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US" sz="75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75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at </a:t>
            </a:r>
            <a:r>
              <a:rPr lang="en-US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CB&amp;I</a:t>
            </a:r>
          </a:p>
          <a:p>
            <a:pPr marL="137160" indent="-137160">
              <a:buFont typeface="Arial" panose="020B0604020202020204" pitchFamily="34" charset="0"/>
              <a:buChar char="•"/>
            </a:pPr>
            <a:r>
              <a:rPr lang="en-US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Previously held </a:t>
            </a:r>
            <a:r>
              <a:rPr lang="en-US" sz="7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communications </a:t>
            </a:r>
            <a:r>
              <a:rPr lang="en-US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and marketing leadership roles in engineering and construction, government, and advertising and public relations firms </a:t>
            </a:r>
          </a:p>
        </p:txBody>
      </p:sp>
      <p:cxnSp>
        <p:nvCxnSpPr>
          <p:cNvPr id="126" name="Straight Connector 125"/>
          <p:cNvCxnSpPr/>
          <p:nvPr/>
        </p:nvCxnSpPr>
        <p:spPr>
          <a:xfrm>
            <a:off x="6767277" y="11334177"/>
            <a:ext cx="2468880" cy="0"/>
          </a:xfrm>
          <a:prstGeom prst="line">
            <a:avLst/>
          </a:prstGeom>
          <a:ln w="28575" cap="rnd">
            <a:solidFill>
              <a:srgbClr val="017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6685631" y="4880766"/>
            <a:ext cx="2543680" cy="136191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US" sz="9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TAREQ KAWASH</a:t>
            </a:r>
          </a:p>
          <a:p>
            <a:pPr>
              <a:spcAft>
                <a:spcPts val="300"/>
              </a:spcAft>
            </a:pPr>
            <a:r>
              <a:rPr lang="en-US" sz="95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Europe, Africa, </a:t>
            </a:r>
            <a:r>
              <a:rPr lang="en-US" sz="9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Russia &amp; </a:t>
            </a:r>
            <a:r>
              <a:rPr lang="en-US" sz="95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Caspian</a:t>
            </a:r>
          </a:p>
          <a:p>
            <a:pPr marL="137160" indent="-13716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n-US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Nearly 30 years of experience in the engineering and construction industry </a:t>
            </a:r>
          </a:p>
          <a:p>
            <a:pPr marL="137160" indent="-13716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n-US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Previously led international operations for CB&amp;I’s Engineering &amp; Construction business</a:t>
            </a:r>
          </a:p>
          <a:p>
            <a:pPr marL="137160" indent="-13716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n-US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Career includes business development, operational and project management roles in Europe, the Middle East and Africa </a:t>
            </a:r>
          </a:p>
          <a:p>
            <a:pPr>
              <a:lnSpc>
                <a:spcPct val="98000"/>
              </a:lnSpc>
            </a:pPr>
            <a:endParaRPr lang="en-US" sz="75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>
            <a:off x="6761310" y="4857680"/>
            <a:ext cx="2468880" cy="0"/>
          </a:xfrm>
          <a:prstGeom prst="line">
            <a:avLst/>
          </a:prstGeom>
          <a:ln w="28575" cap="rnd">
            <a:solidFill>
              <a:srgbClr val="017D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7" t="3239" r="4767" b="34441"/>
          <a:stretch/>
        </p:blipFill>
        <p:spPr>
          <a:xfrm>
            <a:off x="6792448" y="4097615"/>
            <a:ext cx="658368" cy="658368"/>
          </a:xfrm>
          <a:prstGeom prst="ellipse">
            <a:avLst/>
          </a:prstGeom>
          <a:ln w="19050">
            <a:solidFill>
              <a:srgbClr val="017DC3"/>
            </a:solidFill>
          </a:ln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" t="3217" r="2631" b="33113"/>
          <a:stretch/>
        </p:blipFill>
        <p:spPr>
          <a:xfrm>
            <a:off x="636053" y="12623239"/>
            <a:ext cx="658368" cy="658368"/>
          </a:xfrm>
          <a:prstGeom prst="ellipse">
            <a:avLst/>
          </a:prstGeom>
          <a:solidFill>
            <a:srgbClr val="A29E9F"/>
          </a:solidFill>
          <a:ln w="19050">
            <a:solidFill>
              <a:srgbClr val="017DC3"/>
            </a:solidFill>
          </a:ln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2" b="28594"/>
          <a:stretch/>
        </p:blipFill>
        <p:spPr>
          <a:xfrm>
            <a:off x="3648348" y="4100574"/>
            <a:ext cx="658368" cy="658368"/>
          </a:xfrm>
          <a:prstGeom prst="ellipse">
            <a:avLst/>
          </a:prstGeom>
          <a:ln w="19050">
            <a:solidFill>
              <a:srgbClr val="017DC3"/>
            </a:solidFill>
          </a:ln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6" b="30380"/>
          <a:stretch/>
        </p:blipFill>
        <p:spPr>
          <a:xfrm>
            <a:off x="6792449" y="10603929"/>
            <a:ext cx="658368" cy="658368"/>
          </a:xfrm>
          <a:prstGeom prst="ellipse">
            <a:avLst/>
          </a:prstGeom>
          <a:ln w="19050">
            <a:solidFill>
              <a:srgbClr val="017DC3"/>
            </a:solidFill>
          </a:ln>
        </p:spPr>
      </p:pic>
    </p:spTree>
    <p:extLst>
      <p:ext uri="{BB962C8B-B14F-4D97-AF65-F5344CB8AC3E}">
        <p14:creationId xmlns:p14="http://schemas.microsoft.com/office/powerpoint/2010/main" val="32191018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46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ackground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68950</TotalTime>
  <Words>690</Words>
  <Application>Microsoft Office PowerPoint</Application>
  <PresentationFormat>Custom</PresentationFormat>
  <Paragraphs>76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Century Gothic Regular</vt:lpstr>
      <vt:lpstr>Background</vt:lpstr>
      <vt:lpstr>think-cell Slide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Reyes, Chris</dc:creator>
  <cp:lastModifiedBy>Killary, Katie</cp:lastModifiedBy>
  <cp:revision>3032</cp:revision>
  <cp:lastPrinted>2017-05-19T19:28:00Z</cp:lastPrinted>
  <dcterms:created xsi:type="dcterms:W3CDTF">2016-06-07T20:40:07Z</dcterms:created>
  <dcterms:modified xsi:type="dcterms:W3CDTF">2018-03-11T00:59:59Z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78d2140d-5cc7-4566-904a-ed969736cb81</vt:lpwstr>
  </property>
  <property fmtid="{D5CDD505-2E9C-101B-9397-08002B2CF9AE}" pid="3" name="MCDERMOTTClassification">
    <vt:lpwstr>Public - General Business</vt:lpwstr>
  </property>
  <property fmtid="{D5CDD505-2E9C-101B-9397-08002B2CF9AE}" pid="4" name="MSIP_Label_10fbe85e-00b2-4d4f-a005-60226966005b_Enabled">
    <vt:lpwstr>False</vt:lpwstr>
  </property>
  <property fmtid="{D5CDD505-2E9C-101B-9397-08002B2CF9AE}" pid="5" name="MSIP_Label_10fbe85e-00b2-4d4f-a005-60226966005b_Ref">
    <vt:lpwstr>https://api.informationprotection.azure.com/api/73faca80-f981-4662-85da-6c374785348d</vt:lpwstr>
  </property>
  <property fmtid="{D5CDD505-2E9C-101B-9397-08002B2CF9AE}" pid="6" name="MSIP_Label_10fbe85e-00b2-4d4f-a005-60226966005b_AssignedBy">
    <vt:lpwstr>iorimoloye@mcdermott.com</vt:lpwstr>
  </property>
  <property fmtid="{D5CDD505-2E9C-101B-9397-08002B2CF9AE}" pid="7" name="MSIP_Label_10fbe85e-00b2-4d4f-a005-60226966005b_DateCreated">
    <vt:lpwstr>2017-05-28T13:42:18.6780000-05:00</vt:lpwstr>
  </property>
  <property fmtid="{D5CDD505-2E9C-101B-9397-08002B2CF9AE}" pid="8" name="MSIP_Label_10fbe85e-00b2-4d4f-a005-60226966005b_Name">
    <vt:lpwstr>Public</vt:lpwstr>
  </property>
  <property fmtid="{D5CDD505-2E9C-101B-9397-08002B2CF9AE}" pid="9" name="MSIP_Label_10fbe85e-00b2-4d4f-a005-60226966005b_Extended_MSFT_Method">
    <vt:lpwstr>Manual</vt:lpwstr>
  </property>
  <property fmtid="{D5CDD505-2E9C-101B-9397-08002B2CF9AE}" pid="10" name="Sensitivity">
    <vt:lpwstr/>
  </property>
</Properties>
</file>