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18" r:id="rId3"/>
    <p:sldId id="308" r:id="rId4"/>
    <p:sldId id="296" r:id="rId5"/>
    <p:sldId id="305" r:id="rId6"/>
    <p:sldId id="289" r:id="rId7"/>
    <p:sldId id="287" r:id="rId8"/>
    <p:sldId id="321" r:id="rId9"/>
    <p:sldId id="292" r:id="rId10"/>
    <p:sldId id="290" r:id="rId11"/>
    <p:sldId id="311" r:id="rId12"/>
    <p:sldId id="312" r:id="rId13"/>
    <p:sldId id="313" r:id="rId14"/>
    <p:sldId id="314" r:id="rId15"/>
    <p:sldId id="316" r:id="rId16"/>
    <p:sldId id="315" r:id="rId17"/>
    <p:sldId id="283" r:id="rId18"/>
    <p:sldId id="306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8ACA2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1"/>
    <p:restoredTop sz="94659"/>
  </p:normalViewPr>
  <p:slideViewPr>
    <p:cSldViewPr snapToGrid="0" snapToObjects="1">
      <p:cViewPr>
        <p:scale>
          <a:sx n="100" d="100"/>
          <a:sy n="100" d="100"/>
        </p:scale>
        <p:origin x="-168" y="-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DBCBC-2009-864B-AA15-DD2E0EB8356A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D41BA-AC11-434A-9289-B8BC73649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155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config</a:t>
            </a:r>
            <a:r>
              <a:rPr lang="en-US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D41BA-AC11-434A-9289-B8BC73649A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511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D41BA-AC11-434A-9289-B8BC73649A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442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D41BA-AC11-434A-9289-B8BC73649A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83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D41BA-AC11-434A-9289-B8BC73649A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061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672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265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517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268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75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2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975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934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33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1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619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737FE-76AC-1D4B-9413-E28BDD80EB66}" type="datetimeFigureOut">
              <a:rPr lang="en-US" smtClean="0"/>
              <a:pPr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241CB-50D8-574C-BE2E-BA61AA549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78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mailto:rob@digitaltown.com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10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891" y="-117566"/>
            <a:ext cx="4441372" cy="3474720"/>
          </a:xfrm>
          <a:prstGeom prst="rect">
            <a:avLst/>
          </a:prstGeom>
          <a:solidFill>
            <a:srgbClr val="48AC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6270" y="814772"/>
            <a:ext cx="4069239" cy="1284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The Leading Platform Cooperative for Cities</a:t>
            </a:r>
            <a:endParaRPr lang="en-US" sz="29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6270" y="476328"/>
            <a:ext cx="2704011" cy="338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6270" y="2295490"/>
            <a:ext cx="343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Rob Monster,  CEO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8200" y="2203157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See the World through Local Eyes!</a:t>
            </a:r>
            <a:endParaRPr lang="en-US" sz="2400" b="1" i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50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4712677" cy="6870701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4111658" cy="23403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5. </a:t>
            </a:r>
            <a:r>
              <a:rPr lang="en-US" sz="4000" b="1" dirty="0" err="1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Blockchain</a:t>
            </a:r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for Distributed  Ownership</a:t>
            </a: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99371" y="587752"/>
            <a:ext cx="6795336" cy="2338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One </a:t>
            </a:r>
            <a:r>
              <a:rPr lang="en-US" sz="2100" b="1" dirty="0" err="1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CityShare</a:t>
            </a: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 reserved for every Citizen</a:t>
            </a:r>
            <a:endParaRPr lang="en-US" sz="2100" b="1" dirty="0" smtClean="0">
              <a:solidFill>
                <a:srgbClr val="48ACA2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Legal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resident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 claim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their free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share during claim period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Unclaimed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shares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distributed through auction</a:t>
            </a:r>
          </a:p>
          <a:p>
            <a:pPr marL="342900" indent="-342900">
              <a:lnSpc>
                <a:spcPct val="150000"/>
              </a:lnSpc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lnSpc>
                <a:spcPct val="150000"/>
              </a:lnSpc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3854" y="5888395"/>
            <a:ext cx="7251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Shared Ownership. Shared Outcome.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9371" y="2460524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Each unique share has ongoing value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Value of each share increases through platform adoption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Optional dividend distributions of shared gains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8577" y="4180154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Liquidity through frictionless trading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Coin owners may buy and sell their shares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Tradable on any public </a:t>
            </a:r>
            <a:r>
              <a:rPr lang="en-US" sz="1800" dirty="0" err="1" smtClean="0">
                <a:latin typeface="Montserrat" charset="0"/>
                <a:ea typeface="Montserrat" charset="0"/>
                <a:cs typeface="Montserrat" charset="0"/>
              </a:rPr>
              <a:t>Blockchain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382089" y="2717074"/>
            <a:ext cx="6243392" cy="5159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10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0525" y="1333501"/>
            <a:ext cx="10319658" cy="1370510"/>
          </a:xfrm>
          <a:prstGeom prst="rect">
            <a:avLst/>
          </a:prstGeom>
          <a:solidFill>
            <a:srgbClr val="48AC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65734" y="1409701"/>
            <a:ext cx="4069239" cy="1088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Vertical Solutions</a:t>
            </a:r>
          </a:p>
          <a:p>
            <a:r>
              <a:rPr lang="en-US" sz="29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For Local Commerce</a:t>
            </a:r>
            <a:endParaRPr lang="en-US" sz="29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1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25084" y="1"/>
            <a:ext cx="49377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214718"/>
            <a:ext cx="4111658" cy="2338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Local Commerce in the Digital Age</a:t>
            </a:r>
            <a:endParaRPr lang="en-US" sz="42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70399" y="992230"/>
            <a:ext cx="6795336" cy="2338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Superior Economic Model for Smart Cities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Lower Commission than national benchmark competitors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Local taxes are collected and held at time of purchase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499" y="5619952"/>
            <a:ext cx="72512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Equipping Legacy Institutions for relevance in the Digital Age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21796" y="3139520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Leverage Legacy Institutions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Municipality as core partner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Trade Associations, Chambers of Commerce, CVB/DMO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062" y="3015083"/>
            <a:ext cx="3771900" cy="2678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mage result for US Foreign Commercial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80934" y="4807697"/>
            <a:ext cx="830939" cy="69759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age result for American Chamber of Commerce Executives 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0110" y="3232007"/>
            <a:ext cx="1765275" cy="5648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ge result for World Chamber Federatio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90053" y="3899924"/>
            <a:ext cx="1642137" cy="101516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873" y="3341949"/>
            <a:ext cx="1229447" cy="343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202" y="4038302"/>
            <a:ext cx="1875551" cy="738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07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7929"/>
            <a:ext cx="12192000" cy="10795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8" y="58729"/>
            <a:ext cx="8888947" cy="107157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Retail</a:t>
            </a:r>
            <a:endParaRPr lang="en-US" sz="40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9479" y="2532522"/>
            <a:ext cx="4096512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76200" dir="2700000" algn="tl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37200" y="1475068"/>
            <a:ext cx="4629971" cy="2893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76200" dir="2700000" algn="tl" rotWithShape="0">
              <a:prstClr val="black">
                <a:alpha val="8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61388" y="1664730"/>
            <a:ext cx="651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Any retailer can sell online today and have their products discovered in the local city search or in a local shopping directory powered by .SHOP.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4116" y="4854961"/>
            <a:ext cx="4613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No setup fee.  No </a:t>
            </a: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service fee.</a:t>
            </a:r>
          </a:p>
          <a:p>
            <a:pPr marL="285750" indent="-285750"/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8% commission on actual sales</a:t>
            </a:r>
            <a:endParaRPr lang="en-US" sz="16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58273" y="3251843"/>
            <a:ext cx="5377527" cy="3175141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0800" dist="76200" dir="2700000" algn="tl" rotWithShape="0">
              <a:prstClr val="black">
                <a:alpha val="13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0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929"/>
            <a:ext cx="12192000" cy="10795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1388" y="58729"/>
            <a:ext cx="8888947" cy="107157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Services</a:t>
            </a:r>
            <a:endParaRPr lang="en-US" sz="40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16324" y="1242368"/>
            <a:ext cx="4918475" cy="307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3485" y="2677469"/>
            <a:ext cx="4096512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71740" y="3135408"/>
            <a:ext cx="5294789" cy="3309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761388" y="1614310"/>
            <a:ext cx="5805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Any service provide can sell online today and have their services discovered in the local city search or in service provider directory like </a:t>
            </a:r>
            <a:r>
              <a:rPr lang="en-US" sz="1600" dirty="0" err="1" smtClean="0">
                <a:latin typeface="Montserrat Medium" charset="0"/>
                <a:ea typeface="Montserrat Medium" charset="0"/>
                <a:cs typeface="Montserrat Medium" charset="0"/>
              </a:rPr>
              <a:t>City.Law</a:t>
            </a:r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8743" y="4415569"/>
            <a:ext cx="5207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No setup fee. No service fee.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8% commission on sales.</a:t>
            </a:r>
            <a:endParaRPr lang="en-US" sz="16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00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7929"/>
            <a:ext cx="12192000" cy="10795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7929"/>
            <a:ext cx="12192000" cy="10795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1388" y="71429"/>
            <a:ext cx="8888947" cy="107157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Dining </a:t>
            </a:r>
            <a:endParaRPr lang="en-US" sz="40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6740" y="2362200"/>
            <a:ext cx="6066659" cy="3791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54435" y="1306034"/>
            <a:ext cx="438912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816741" y="1306034"/>
            <a:ext cx="633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Any restaurant or caterer can interactive their menu online today and be discovered in the local city search or the local dining directory using .MENU.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7897" y="4559946"/>
            <a:ext cx="6317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No setup fee.  No service fee.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$8% commission for online orders. 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$1 per cover for in-restaurant table booking.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4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929"/>
            <a:ext cx="12192000" cy="10795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1388" y="58729"/>
            <a:ext cx="8888947" cy="107157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Lodging</a:t>
            </a:r>
            <a:endParaRPr lang="en-US" sz="40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16324" y="1306034"/>
            <a:ext cx="438912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6358" y="3115990"/>
            <a:ext cx="5486141" cy="3428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80838" y="1544589"/>
            <a:ext cx="6022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Any hotel, hostel or B&amp;B can sell online today and have their rooms discovered in the local city search or through a network of more than 350 affiliates, who have booked more than $3 million USD in lodging so far in 2017.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9061" y="4487590"/>
            <a:ext cx="644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No setup fee. No service fee.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Montserrat Medium" charset="0"/>
                <a:ea typeface="Montserrat Medium" charset="0"/>
                <a:cs typeface="Montserrat Medium" charset="0"/>
              </a:rPr>
              <a:t>Commission rate of 12% for any private lodging listing</a:t>
            </a:r>
            <a:endParaRPr lang="en-US" sz="16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5261338" cy="1569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Global Traction</a:t>
            </a:r>
            <a:endParaRPr lang="en-US" sz="42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2062" y="1526230"/>
            <a:ext cx="4111658" cy="2733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Digital Presence in 23,000 cities</a:t>
            </a:r>
          </a:p>
          <a:p>
            <a:pPr>
              <a:lnSpc>
                <a:spcPct val="100000"/>
              </a:lnSpc>
            </a:pPr>
            <a:endParaRPr lang="en-US" sz="1700" b="1" dirty="0" smtClean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Site live in more than 10,000 cities</a:t>
            </a:r>
          </a:p>
          <a:p>
            <a:pPr>
              <a:lnSpc>
                <a:spcPct val="100000"/>
              </a:lnSpc>
            </a:pPr>
            <a:endParaRPr lang="en-US" sz="1700" b="1" dirty="0" smtClean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1</a:t>
            </a:r>
            <a:r>
              <a:rPr lang="en-US" sz="1700" b="1" baseline="30000" dirty="0" smtClean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st</a:t>
            </a:r>
            <a:r>
              <a:rPr lang="en-US" sz="1700" b="1" dirty="0" smtClean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Municipal Deployments going live</a:t>
            </a:r>
          </a:p>
          <a:p>
            <a:pPr>
              <a:lnSpc>
                <a:spcPct val="100000"/>
              </a:lnSpc>
              <a:buFontTx/>
              <a:buChar char="•"/>
            </a:pPr>
            <a:endParaRPr lang="en-US" sz="1700" b="1" dirty="0" smtClean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>
              <a:lnSpc>
                <a:spcPct val="100000"/>
              </a:lnSpc>
            </a:pPr>
            <a:endParaRPr lang="en-US" sz="1700" b="1" dirty="0" smtClean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>
              <a:lnSpc>
                <a:spcPct val="100000"/>
              </a:lnSpc>
            </a:pPr>
            <a:endParaRPr lang="en-US" sz="1700" b="1" dirty="0" smtClean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>
              <a:lnSpc>
                <a:spcPct val="100000"/>
              </a:lnSpc>
            </a:pPr>
            <a:endParaRPr lang="en-US" sz="1700" b="1" dirty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63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761388" y="3848100"/>
            <a:ext cx="10744812" cy="0"/>
          </a:xfrm>
          <a:prstGeom prst="line">
            <a:avLst/>
          </a:prstGeom>
          <a:ln w="50800" cap="rnd">
            <a:solidFill>
              <a:srgbClr val="48ACA2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12192000" cy="1087429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1388" y="58729"/>
            <a:ext cx="8888947" cy="107157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Deployment Timeline for Cities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388" y="3544617"/>
            <a:ext cx="445172" cy="482601"/>
          </a:xfrm>
          <a:prstGeom prst="rect">
            <a:avLst/>
          </a:prstGeom>
          <a:solidFill>
            <a:srgbClr val="48AC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Montserrat Black" charset="0"/>
                <a:ea typeface="Montserrat Black" charset="0"/>
                <a:cs typeface="Montserrat Black" charset="0"/>
              </a:rPr>
              <a:t>1</a:t>
            </a:r>
            <a:endParaRPr lang="en-US" sz="2200" b="1" dirty="0"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3204" y="3539682"/>
            <a:ext cx="445172" cy="482601"/>
          </a:xfrm>
          <a:prstGeom prst="rect">
            <a:avLst/>
          </a:prstGeom>
          <a:solidFill>
            <a:srgbClr val="48AC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Montserrat Black" charset="0"/>
                <a:ea typeface="Montserrat Black" charset="0"/>
                <a:cs typeface="Montserrat Black" charset="0"/>
              </a:rPr>
              <a:t>2</a:t>
            </a:r>
            <a:endParaRPr lang="en-US" sz="2200" b="1" dirty="0"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632" y="2290117"/>
            <a:ext cx="2095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Stakeholder</a:t>
            </a:r>
            <a:b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Engagement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Timeline</a:t>
            </a:r>
            <a:r>
              <a:rPr lang="en-US" sz="1600" b="1" dirty="0">
                <a:latin typeface="Montserrat" charset="0"/>
                <a:ea typeface="Montserrat" charset="0"/>
                <a:cs typeface="Montserrat" charset="0"/>
              </a:rPr>
              <a:t>: 1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month</a:t>
            </a:r>
            <a:endParaRPr lang="en-US" sz="16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6973" y="4275911"/>
            <a:ext cx="2348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Platform</a:t>
            </a:r>
            <a:b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Development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Timeline</a:t>
            </a:r>
            <a:r>
              <a:rPr lang="en-US" sz="1600" b="1" dirty="0"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1-3 months</a:t>
            </a:r>
            <a:endParaRPr lang="en-US" sz="16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6430" y="3551064"/>
            <a:ext cx="445172" cy="482601"/>
          </a:xfrm>
          <a:prstGeom prst="rect">
            <a:avLst/>
          </a:prstGeom>
          <a:solidFill>
            <a:srgbClr val="48AC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Montserrat Black" charset="0"/>
                <a:ea typeface="Montserrat Black" charset="0"/>
                <a:cs typeface="Montserrat Black" charset="0"/>
              </a:rPr>
              <a:t>3</a:t>
            </a:r>
            <a:endParaRPr lang="en-US" sz="2200" b="1" dirty="0"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9702" y="2290117"/>
            <a:ext cx="2348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Merchant </a:t>
            </a:r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Onboarding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Timeline</a:t>
            </a:r>
            <a:r>
              <a:rPr lang="en-US" sz="1600" b="1" dirty="0"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1-3 months</a:t>
            </a:r>
            <a:endParaRPr lang="en-US" sz="16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5186" y="3585940"/>
            <a:ext cx="445172" cy="482601"/>
          </a:xfrm>
          <a:prstGeom prst="rect">
            <a:avLst/>
          </a:prstGeom>
          <a:solidFill>
            <a:srgbClr val="48AC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Montserrat Black" charset="0"/>
                <a:ea typeface="Montserrat Black" charset="0"/>
                <a:cs typeface="Montserrat Black" charset="0"/>
              </a:rPr>
              <a:t>4</a:t>
            </a:r>
            <a:endParaRPr lang="en-US" sz="2200" b="1" dirty="0"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1668" y="4275911"/>
            <a:ext cx="2348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Resident</a:t>
            </a:r>
            <a:b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Onboarding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Timeline</a:t>
            </a:r>
            <a:r>
              <a:rPr lang="en-US" sz="1600" b="1" dirty="0"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1-3 months</a:t>
            </a:r>
            <a:endParaRPr lang="en-US" sz="16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70388" y="3586563"/>
            <a:ext cx="445172" cy="482601"/>
          </a:xfrm>
          <a:prstGeom prst="rect">
            <a:avLst/>
          </a:prstGeom>
          <a:solidFill>
            <a:srgbClr val="48AC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Montserrat Black" charset="0"/>
                <a:ea typeface="Montserrat Black" charset="0"/>
                <a:cs typeface="Montserrat Black" charset="0"/>
              </a:rPr>
              <a:t>5</a:t>
            </a:r>
            <a:endParaRPr lang="en-US" sz="2200" b="1" dirty="0"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44043" y="2290117"/>
            <a:ext cx="2095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Community</a:t>
            </a:r>
            <a:b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2200" b="1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Engagement </a:t>
            </a:r>
            <a:r>
              <a:rPr lang="en-US" sz="16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16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1600" b="1" dirty="0" smtClean="0">
                <a:latin typeface="Montserrat" charset="0"/>
                <a:ea typeface="Montserrat" charset="0"/>
                <a:cs typeface="Montserrat" charset="0"/>
              </a:rPr>
              <a:t>ongoing</a:t>
            </a:r>
            <a:endParaRPr lang="en-US" sz="1600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16200000">
            <a:off x="888933" y="3476814"/>
            <a:ext cx="197417" cy="163767"/>
          </a:xfrm>
          <a:prstGeom prst="rightArrow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4998868" y="3498714"/>
            <a:ext cx="197417" cy="163767"/>
          </a:xfrm>
          <a:prstGeom prst="rightArrow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9394265" y="3535240"/>
            <a:ext cx="197417" cy="163767"/>
          </a:xfrm>
          <a:prstGeom prst="rightArrow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7198638" y="3964545"/>
            <a:ext cx="197417" cy="163767"/>
          </a:xfrm>
          <a:prstGeom prst="rightArrow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400000">
            <a:off x="2977081" y="3926596"/>
            <a:ext cx="197417" cy="163767"/>
          </a:xfrm>
          <a:prstGeom prst="rightArrow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mage result for youtube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 descr="mage result for Instagra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2932" y="563794"/>
            <a:ext cx="4121768" cy="2865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Rob Monster, CEO</a:t>
            </a:r>
          </a:p>
          <a:p>
            <a:endParaRPr lang="en-US" sz="2200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r>
              <a:rPr lang="en-US" sz="2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  <a:hlinkClick r:id="rId4"/>
              </a:rPr>
              <a:t>rob@digitaltown.com</a:t>
            </a:r>
            <a:endParaRPr lang="en-US" sz="2200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endParaRPr lang="en-US" sz="2200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r>
              <a:rPr lang="en-US" sz="2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Tel:  +1-425-295-4564</a:t>
            </a:r>
          </a:p>
          <a:p>
            <a:endParaRPr lang="en-US" sz="3600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6247" y="3058818"/>
            <a:ext cx="39802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 smtClean="0"/>
              <a:t>Shared Ownership </a:t>
            </a:r>
            <a:r>
              <a:rPr lang="en-US" sz="2100" b="1" dirty="0" smtClean="0"/>
              <a:t>through Platform </a:t>
            </a:r>
            <a:r>
              <a:rPr lang="en-US" sz="2100" b="1" dirty="0" err="1" smtClean="0"/>
              <a:t>Cooperativism</a:t>
            </a:r>
            <a:r>
              <a:rPr lang="en-US" sz="2100" b="1" dirty="0" smtClean="0"/>
              <a:t> and </a:t>
            </a:r>
            <a:r>
              <a:rPr lang="en-US" sz="2100" b="1" dirty="0" err="1" smtClean="0"/>
              <a:t>Blockchain</a:t>
            </a:r>
            <a:endParaRPr lang="en-US" sz="21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31700" y="5104854"/>
            <a:ext cx="715777" cy="715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12701" y="889390"/>
            <a:ext cx="3540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 smtClean="0"/>
              <a:t>Local First</a:t>
            </a:r>
            <a:r>
              <a:rPr lang="en-US" sz="2100" b="1" dirty="0" smtClean="0"/>
              <a:t> through Smart Search, Smart Wallet, Smart Web and Smart Commerce</a:t>
            </a:r>
            <a:endParaRPr lang="en-US" sz="21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94992" y="1097138"/>
            <a:ext cx="775195" cy="775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927900" y="3226615"/>
            <a:ext cx="742287" cy="742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27676" y="3828578"/>
            <a:ext cx="5248212" cy="43402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96247" y="4924185"/>
            <a:ext cx="39802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 smtClean="0"/>
              <a:t>Happy Citizens</a:t>
            </a:r>
            <a:r>
              <a:rPr lang="en-US" sz="2100" b="1" dirty="0" smtClean="0"/>
              <a:t> in Thriving, Sustainable, Sovereign, Smart, Local Economies</a:t>
            </a:r>
            <a:endParaRPr lang="en-US" sz="21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95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-1"/>
            <a:ext cx="4712677" cy="7106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62" y="2523001"/>
            <a:ext cx="4111658" cy="935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The Problem</a:t>
            </a:r>
            <a:endParaRPr lang="en-US" sz="4200" b="1" dirty="0" err="1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7460" y="3293250"/>
            <a:ext cx="41116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Cities </a:t>
            </a:r>
            <a:r>
              <a:rPr lang="en-US" sz="24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are</a:t>
            </a:r>
            <a:r>
              <a:rPr lang="en-US" sz="24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experiencing unprecedented </a:t>
            </a:r>
            <a:r>
              <a:rPr lang="en-US" sz="24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pressure in the Digital 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5683" y="730956"/>
            <a:ext cx="7026317" cy="489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Cities have lost control of their Digital Brand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Only 6% of visitors to a city will use a city visitor website or app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50% of digital media is consumed on apps. Most cities don’t have one.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endParaRPr lang="en-US" sz="1400" b="1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2500"/>
              </a:lnSpc>
            </a:pPr>
            <a:endParaRPr lang="en-US" sz="2200" b="1" dirty="0" smtClean="0">
              <a:solidFill>
                <a:srgbClr val="48ACA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2500"/>
              </a:lnSpc>
            </a:pPr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Pressure on merchants from Winner-Take-All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2% average annual decline in local retail sales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Up to 40% commissions paid by hotel operators to market-makers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endParaRPr lang="en-US" sz="1400" b="1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2500"/>
              </a:lnSpc>
            </a:pPr>
            <a:endParaRPr lang="en-US" sz="2200" b="1" dirty="0" smtClean="0">
              <a:solidFill>
                <a:srgbClr val="48ACA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2500"/>
              </a:lnSpc>
            </a:pPr>
            <a:r>
              <a:rPr lang="en-US" sz="2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Sharing economy is causing a new Wild-West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Regulation, taxation, and enforcement of sharing economy is difficult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sz="1600" dirty="0" smtClean="0">
                <a:latin typeface="Montserrat" charset="0"/>
                <a:ea typeface="Montserrat" charset="0"/>
                <a:cs typeface="Montserrat" charset="0"/>
              </a:rPr>
              <a:t>In Barcelona, 30% of all apartments are now Short Term Rentals!</a:t>
            </a:r>
          </a:p>
          <a:p>
            <a:pPr>
              <a:lnSpc>
                <a:spcPts val="2500"/>
              </a:lnSpc>
              <a:buFontTx/>
              <a:buChar char="-"/>
            </a:pPr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lnSpc>
                <a:spcPts val="2500"/>
              </a:lnSpc>
            </a:pPr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08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431" y="3352800"/>
            <a:ext cx="3499368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8251" y="502356"/>
            <a:ext cx="57873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The Goal for Cities</a:t>
            </a:r>
          </a:p>
          <a:p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b="1" dirty="0" smtClean="0">
                <a:latin typeface="Montserrat" charset="0"/>
                <a:ea typeface="Montserrat" charset="0"/>
                <a:cs typeface="Montserrat" charset="0"/>
              </a:rPr>
              <a:t>A thriving, sovereign and sustainable local economy where:</a:t>
            </a:r>
          </a:p>
          <a:p>
            <a:pPr>
              <a:buFontTx/>
              <a:buChar char="-"/>
            </a:pPr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People are able to live, work and spend locally</a:t>
            </a:r>
          </a:p>
          <a:p>
            <a:pPr>
              <a:buFontTx/>
              <a:buChar char="-"/>
            </a:pPr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Residents co-create improved Quality of Life</a:t>
            </a:r>
          </a:p>
          <a:p>
            <a:pPr>
              <a:buFontTx/>
              <a:buChar char="-"/>
            </a:pPr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Sharing Economy that works for everyone</a:t>
            </a:r>
          </a:p>
          <a:p>
            <a:pPr>
              <a:buFontTx/>
              <a:buChar char="-"/>
            </a:pPr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  <a:p>
            <a:endParaRPr lang="en-US" b="1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" r="853"/>
          <a:stretch/>
        </p:blipFill>
        <p:spPr>
          <a:xfrm>
            <a:off x="0" y="0"/>
            <a:ext cx="454885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-1"/>
            <a:ext cx="4712677" cy="7183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4111658" cy="20838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The </a:t>
            </a:r>
            <a:r>
              <a:rPr lang="en-US" sz="42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DigitalTown</a:t>
            </a:r>
            <a:r>
              <a:rPr lang="en-US" sz="4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Solution</a:t>
            </a: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53" y="2576315"/>
            <a:ext cx="4188635" cy="40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5895" y="-258771"/>
            <a:ext cx="57151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3200" b="1" dirty="0" smtClean="0">
                <a:solidFill>
                  <a:srgbClr val="48ACA2"/>
                </a:solidFill>
                <a:latin typeface="Montserrat" charset="0"/>
                <a:ea typeface="Montserrat" charset="0"/>
                <a:cs typeface="Montserrat" charset="0"/>
              </a:rPr>
              <a:t>The result:</a:t>
            </a:r>
          </a:p>
          <a:p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Money stays in the local economy</a:t>
            </a:r>
          </a:p>
          <a:p>
            <a:pPr>
              <a:buFontTx/>
              <a:buChar char="-"/>
            </a:pPr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Residents are engaged 24/7 digitally</a:t>
            </a:r>
          </a:p>
          <a:p>
            <a:pPr>
              <a:buFontTx/>
              <a:buChar char="-"/>
            </a:pPr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 Visitors can see the world through local eyes</a:t>
            </a:r>
          </a:p>
          <a:p>
            <a:endParaRPr lang="en-US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821844" y="2994394"/>
            <a:ext cx="6709756" cy="5548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1088" y="2855238"/>
            <a:ext cx="3670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ontserrat" charset="0"/>
                <a:ea typeface="Montserrat" charset="0"/>
                <a:cs typeface="Montserrat" charset="0"/>
              </a:rPr>
              <a:t>Every city becomes its own locally owned</a:t>
            </a:r>
            <a:endParaRPr lang="en-US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26" name="Picture 2" descr="mage result for googl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1462" y="3684160"/>
            <a:ext cx="1109530" cy="4240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amaz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51757" y="3699972"/>
            <a:ext cx="1319208" cy="48317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opentable 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56337" y="4140495"/>
            <a:ext cx="1625547" cy="59110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airbnb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70965" y="3737526"/>
            <a:ext cx="1097836" cy="2392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mage result for CraigsList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5247" y="4217363"/>
            <a:ext cx="1608243" cy="41067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paypal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75378" y="4798252"/>
            <a:ext cx="1148109" cy="28053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ge result for bitcoin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3691" y="4812652"/>
            <a:ext cx="1205852" cy="25173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e result for expedia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92532" y="4792568"/>
            <a:ext cx="1030718" cy="29190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50539" y="5418731"/>
            <a:ext cx="3670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all branded in the identity of the city on web and mobile.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3660" y="3576581"/>
            <a:ext cx="1401665" cy="282446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05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8625" y="1555607"/>
            <a:ext cx="10319658" cy="1435261"/>
          </a:xfrm>
          <a:prstGeom prst="rect">
            <a:avLst/>
          </a:prstGeom>
          <a:solidFill>
            <a:srgbClr val="48AC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55901" y="1555607"/>
            <a:ext cx="6362700" cy="1088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How </a:t>
            </a:r>
            <a:r>
              <a:rPr lang="en-US" sz="2900" b="1" dirty="0" err="1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DigitalTown</a:t>
            </a:r>
            <a:r>
              <a:rPr lang="en-US" sz="29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makes it easy to keep money in the local economy</a:t>
            </a:r>
            <a:endParaRPr lang="en-US" sz="29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1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1"/>
            <a:ext cx="12192000" cy="2097787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76848" y="-2403566"/>
            <a:ext cx="12348754" cy="9261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758" y="628930"/>
            <a:ext cx="11117128" cy="107157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1. Smart </a:t>
            </a:r>
            <a:r>
              <a:rPr lang="en-US" sz="4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Search</a:t>
            </a: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34122" y="2534576"/>
            <a:ext cx="10058400" cy="109244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04758" y="3877698"/>
            <a:ext cx="2358601" cy="1215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Local First</a:t>
            </a:r>
          </a:p>
          <a:p>
            <a:pPr algn="ctr"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Highly accurate local search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5091" y="5334811"/>
            <a:ext cx="812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The City becomes its own Google. </a:t>
            </a:r>
          </a:p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Only better!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363846" y="3850223"/>
            <a:ext cx="3009320" cy="1478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Transactional Search</a:t>
            </a:r>
          </a:p>
          <a:p>
            <a:pPr algn="ctr"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Not just search but </a:t>
            </a:r>
            <a:r>
              <a:rPr lang="en-US" sz="1800" i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transactional </a:t>
            </a:r>
            <a:r>
              <a:rPr lang="en-US" sz="1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search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5984" y="3850224"/>
            <a:ext cx="2886538" cy="1345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Smart</a:t>
            </a:r>
          </a:p>
          <a:p>
            <a:pPr algn="ctr"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Intelligently address public and private sector needs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94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4111658" cy="10471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2. Smart Wallet</a:t>
            </a:r>
            <a:endParaRPr lang="en-US" sz="42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70399" y="765154"/>
            <a:ext cx="6795336" cy="2338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Portable Verified Identity for every Legal Resident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Locally or Centrally verified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Regulatory compliance for management of personal data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2677" y="5951743"/>
            <a:ext cx="7251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Single Sign-on for the World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70399" y="2729433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Preferences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Personal Preferences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Location and Itinerary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0399" y="4231739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Payments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Payment Sources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Locally compliant disbursement of funds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6679" y="1706210"/>
            <a:ext cx="322743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07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22213" y="1"/>
            <a:ext cx="48348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4111658" cy="10471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3. Smart </a:t>
            </a:r>
            <a:r>
              <a:rPr lang="en-US" sz="4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Web</a:t>
            </a: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199371" y="587752"/>
            <a:ext cx="6795336" cy="2338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Intuitive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A web that makes sense:  </a:t>
            </a:r>
            <a:r>
              <a:rPr lang="en-US" sz="1800" dirty="0" err="1" smtClean="0">
                <a:latin typeface="Montserrat" charset="0"/>
                <a:ea typeface="Montserrat" charset="0"/>
                <a:cs typeface="Montserrat" charset="0"/>
              </a:rPr>
              <a:t>Austin.Law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n-US" sz="1800" dirty="0" err="1" smtClean="0">
                <a:latin typeface="Montserrat" charset="0"/>
                <a:ea typeface="Montserrat" charset="0"/>
                <a:cs typeface="Montserrat" charset="0"/>
              </a:rPr>
              <a:t>London.Menu</a:t>
            </a: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Domain extensions bundled with turn-key tools</a:t>
            </a:r>
          </a:p>
          <a:p>
            <a:pPr marL="342900" indent="-342900">
              <a:lnSpc>
                <a:spcPct val="150000"/>
              </a:lnSpc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3854" y="5888395"/>
            <a:ext cx="7251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A Web that Works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99371" y="2460524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Personalized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Personal Dietary Preferences, e.g. </a:t>
            </a:r>
            <a:r>
              <a:rPr lang="en-US" sz="1800" dirty="0" err="1" smtClean="0">
                <a:latin typeface="Montserrat" charset="0"/>
                <a:ea typeface="Montserrat" charset="0"/>
                <a:cs typeface="Montserrat" charset="0"/>
              </a:rPr>
              <a:t>Smart.Menu</a:t>
            </a: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Location and Itinerary, e.g. </a:t>
            </a:r>
            <a:r>
              <a:rPr lang="en-US" sz="1800" dirty="0" err="1" smtClean="0">
                <a:latin typeface="Montserrat" charset="0"/>
                <a:ea typeface="Montserrat" charset="0"/>
                <a:cs typeface="Montserrat" charset="0"/>
              </a:rPr>
              <a:t>Smart.London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12770" y="4180154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Secure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Integrated Smart Wallet lets user control which publisher has access to what data!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062" y="1467746"/>
            <a:ext cx="4111658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Geographies</a:t>
            </a: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.CITY, .BAYERN, .BOSTON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.DUBAI, .LONDON, .MELBOURNE,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.MIAMI, .SYDNEY, .TOKYO,  .WIEN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Verticals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.ART, .FASHION, .LAW, .LOAN,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.MENU, .SHOP,  .STORAGE,</a:t>
            </a:r>
            <a:b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.WEDDING, .WORK, etc.</a:t>
            </a:r>
            <a:endParaRPr lang="en-US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15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1"/>
            <a:ext cx="4712677" cy="6858000"/>
          </a:xfrm>
          <a:prstGeom prst="rect">
            <a:avLst/>
          </a:prstGeom>
          <a:solidFill>
            <a:srgbClr val="48A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25084" y="1"/>
            <a:ext cx="49377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62" y="376700"/>
            <a:ext cx="4111658" cy="104715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200" b="1" dirty="0" smtClean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4. Smart </a:t>
            </a:r>
            <a:r>
              <a:rPr lang="en-US" sz="4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Commerce</a:t>
            </a:r>
          </a:p>
        </p:txBody>
      </p:sp>
      <p:pic>
        <p:nvPicPr>
          <p:cNvPr id="1036" name="Picture 12" descr="mage result for youtube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90223" y="12126295"/>
            <a:ext cx="95531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Instagra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19148" y="11028265"/>
            <a:ext cx="235855" cy="843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199371" y="307556"/>
            <a:ext cx="6795336" cy="2338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Circular Economy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i="1" dirty="0" smtClean="0">
                <a:latin typeface="Montserrat" charset="0"/>
                <a:ea typeface="Montserrat" charset="0"/>
                <a:cs typeface="Montserrat" charset="0"/>
              </a:rPr>
              <a:t>Local First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for </a:t>
            </a:r>
            <a:r>
              <a:rPr lang="en-US" sz="1800" u="sng" dirty="0" smtClean="0">
                <a:latin typeface="Montserrat" charset="0"/>
                <a:ea typeface="Montserrat" charset="0"/>
                <a:cs typeface="Montserrat" charset="0"/>
              </a:rPr>
              <a:t>Retail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n-US" sz="1800" u="sng" dirty="0" smtClean="0">
                <a:latin typeface="Montserrat" charset="0"/>
                <a:ea typeface="Montserrat" charset="0"/>
                <a:cs typeface="Montserrat" charset="0"/>
              </a:rPr>
              <a:t>Services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n-US" sz="1800" u="sng" dirty="0" smtClean="0">
                <a:latin typeface="Montserrat" charset="0"/>
                <a:ea typeface="Montserrat" charset="0"/>
                <a:cs typeface="Montserrat" charset="0"/>
              </a:rPr>
              <a:t>Dining 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and </a:t>
            </a:r>
            <a:r>
              <a:rPr lang="en-US" sz="1800" u="sng" dirty="0" smtClean="0">
                <a:latin typeface="Montserrat" charset="0"/>
                <a:ea typeface="Montserrat" charset="0"/>
                <a:cs typeface="Montserrat" charset="0"/>
              </a:rPr>
              <a:t>Lodging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Used </a:t>
            </a:r>
            <a:r>
              <a:rPr lang="en-US" sz="1800" u="sng" dirty="0" smtClean="0">
                <a:latin typeface="Montserrat" charset="0"/>
                <a:ea typeface="Montserrat" charset="0"/>
                <a:cs typeface="Montserrat" charset="0"/>
              </a:rPr>
              <a:t>and</a:t>
            </a: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 New Goods and Services in one view</a:t>
            </a:r>
          </a:p>
          <a:p>
            <a:pPr marL="342900" indent="-342900">
              <a:lnSpc>
                <a:spcPct val="150000"/>
              </a:lnSpc>
            </a:pPr>
            <a:endParaRPr lang="en-US" sz="1800" dirty="0" smtClean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3854" y="5888395"/>
            <a:ext cx="7251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Buy Local. Buy Direct.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199371" y="2269565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Sustainable Economy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Any merchant can have a Digital Storefront for free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Transaction Fees fund Smart City Innovation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351771" y="4180154"/>
            <a:ext cx="6795336" cy="150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 b="1" dirty="0" smtClean="0">
                <a:solidFill>
                  <a:srgbClr val="48ACA2"/>
                </a:solidFill>
                <a:latin typeface="Montserrat Black" charset="0"/>
                <a:ea typeface="Montserrat Black" charset="0"/>
                <a:cs typeface="Montserrat Black" charset="0"/>
              </a:rPr>
              <a:t>Safer Community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Transactions between verified buyers and sellers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800" dirty="0" smtClean="0">
                <a:latin typeface="Montserrat" charset="0"/>
                <a:ea typeface="Montserrat" charset="0"/>
                <a:cs typeface="Montserrat" charset="0"/>
              </a:rPr>
              <a:t>Sharing Economy benefits all stakeholders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0765" y="1537071"/>
            <a:ext cx="5008018" cy="48515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27415" y="1931122"/>
            <a:ext cx="594717" cy="5947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02931" y="3250905"/>
            <a:ext cx="520966" cy="5209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0142" y="5330219"/>
            <a:ext cx="756731" cy="7567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49747" y="5340283"/>
            <a:ext cx="684353" cy="684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0440" y="3177312"/>
            <a:ext cx="756791" cy="756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0300" y="277157"/>
            <a:ext cx="1801586" cy="2251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01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28634</TotalTime>
  <Words>958</Words>
  <Application>Microsoft Macintosh PowerPoint</Application>
  <PresentationFormat>Custom</PresentationFormat>
  <Paragraphs>165</Paragraphs>
  <Slides>19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The Problem</vt:lpstr>
      <vt:lpstr>Slide 3</vt:lpstr>
      <vt:lpstr>The DigitalTown Solution</vt:lpstr>
      <vt:lpstr>Slide 5</vt:lpstr>
      <vt:lpstr>1. Smart Search</vt:lpstr>
      <vt:lpstr>2. Smart Wallet</vt:lpstr>
      <vt:lpstr>3. Smart Web</vt:lpstr>
      <vt:lpstr>4. Smart Commerce</vt:lpstr>
      <vt:lpstr>5. Blockchain for Distributed  Ownership</vt:lpstr>
      <vt:lpstr>Slide 11</vt:lpstr>
      <vt:lpstr>Local Commerce in the Digital Age</vt:lpstr>
      <vt:lpstr>Retail</vt:lpstr>
      <vt:lpstr>Services</vt:lpstr>
      <vt:lpstr>Dining </vt:lpstr>
      <vt:lpstr>Lodging</vt:lpstr>
      <vt:lpstr>Global Traction</vt:lpstr>
      <vt:lpstr>Deployment Timeline for Cities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 Didan</dc:creator>
  <cp:lastModifiedBy>Rob Monster</cp:lastModifiedBy>
  <cp:revision>106</cp:revision>
  <dcterms:created xsi:type="dcterms:W3CDTF">2017-12-02T21:39:43Z</dcterms:created>
  <dcterms:modified xsi:type="dcterms:W3CDTF">2017-12-07T16:29:59Z</dcterms:modified>
</cp:coreProperties>
</file>